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4"/>
  </p:notesMasterIdLst>
  <p:sldIdLst>
    <p:sldId id="256" r:id="rId2"/>
    <p:sldId id="258" r:id="rId3"/>
    <p:sldId id="263" r:id="rId4"/>
    <p:sldId id="262"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61"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09"/>
    <p:restoredTop sz="84402"/>
  </p:normalViewPr>
  <p:slideViewPr>
    <p:cSldViewPr snapToGrid="0" snapToObjects="1">
      <p:cViewPr varScale="1">
        <p:scale>
          <a:sx n="133" d="100"/>
          <a:sy n="133" d="100"/>
        </p:scale>
        <p:origin x="13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smtClean="0">
                <a:solidFill>
                  <a:schemeClr val="tx1"/>
                </a:solidFill>
                <a:effectLst/>
                <a:latin typeface="+mn-lt"/>
                <a:ea typeface="+mn-ea"/>
                <a:cs typeface="+mn-cs"/>
              </a:rPr>
              <a:t>Hello everyone and welcome!</a:t>
            </a:r>
            <a:r>
              <a:rPr lang="en-GB" sz="1100" kern="1200" baseline="0" dirty="0" smtClean="0">
                <a:solidFill>
                  <a:schemeClr val="tx1"/>
                </a:solidFill>
                <a:effectLst/>
                <a:latin typeface="+mn-lt"/>
                <a:ea typeface="+mn-ea"/>
                <a:cs typeface="+mn-cs"/>
              </a:rPr>
              <a:t> T</a:t>
            </a:r>
            <a:r>
              <a:rPr lang="en-GB" sz="1100" kern="1200" dirty="0" smtClean="0">
                <a:solidFill>
                  <a:schemeClr val="tx1"/>
                </a:solidFill>
                <a:effectLst/>
                <a:latin typeface="+mn-lt"/>
                <a:ea typeface="+mn-ea"/>
                <a:cs typeface="+mn-cs"/>
              </a:rPr>
              <a:t>hank you for joining me at this fantastic event. My name is Martin Whittington and I am a Senior DevOps Engineer at Alfresco. This </a:t>
            </a:r>
            <a:r>
              <a:rPr lang="en-GB" sz="1100" kern="1200" baseline="0" dirty="0" smtClean="0">
                <a:solidFill>
                  <a:schemeClr val="tx1"/>
                </a:solidFill>
                <a:effectLst/>
                <a:latin typeface="+mn-lt"/>
                <a:ea typeface="+mn-ea"/>
                <a:cs typeface="+mn-cs"/>
              </a:rPr>
              <a:t>talk </a:t>
            </a:r>
            <a:r>
              <a:rPr lang="en-GB" sz="1100" kern="1200" baseline="0" dirty="0" smtClean="0">
                <a:solidFill>
                  <a:schemeClr val="tx1"/>
                </a:solidFill>
                <a:effectLst/>
                <a:latin typeface="+mn-lt"/>
                <a:ea typeface="+mn-ea"/>
                <a:cs typeface="+mn-cs"/>
              </a:rPr>
              <a:t>will </a:t>
            </a:r>
            <a:r>
              <a:rPr lang="en-GB" sz="1100" kern="1200" dirty="0" smtClean="0">
                <a:solidFill>
                  <a:schemeClr val="tx1"/>
                </a:solidFill>
                <a:effectLst/>
                <a:latin typeface="+mn-lt"/>
                <a:ea typeface="+mn-ea"/>
                <a:cs typeface="+mn-cs"/>
              </a:rPr>
              <a:t>cover </a:t>
            </a:r>
            <a:r>
              <a:rPr lang="en-GB" sz="1100" kern="1200" dirty="0" smtClean="0">
                <a:solidFill>
                  <a:schemeClr val="tx1"/>
                </a:solidFill>
                <a:effectLst/>
                <a:latin typeface="+mn-lt"/>
                <a:ea typeface="+mn-ea"/>
                <a:cs typeface="+mn-cs"/>
              </a:rPr>
              <a:t>Alfresco Online Trials and the part DevOps must play for their ongoing success.</a:t>
            </a:r>
          </a:p>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smtClean="0">
                <a:solidFill>
                  <a:schemeClr val="tx1"/>
                </a:solidFill>
                <a:effectLst/>
                <a:latin typeface="+mn-lt"/>
                <a:ea typeface="+mn-ea"/>
                <a:cs typeface="+mn-cs"/>
              </a:rPr>
              <a:t>The most appropriate action to take next was to borrow</a:t>
            </a:r>
            <a:r>
              <a:rPr lang="en-GB" sz="1100" kern="1200" baseline="0" dirty="0" smtClean="0">
                <a:solidFill>
                  <a:schemeClr val="tx1"/>
                </a:solidFill>
                <a:effectLst/>
                <a:latin typeface="+mn-lt"/>
                <a:ea typeface="+mn-ea"/>
                <a:cs typeface="+mn-cs"/>
              </a:rPr>
              <a:t> </a:t>
            </a:r>
            <a:r>
              <a:rPr lang="en-GB" sz="1100" kern="1200" dirty="0" smtClean="0">
                <a:solidFill>
                  <a:schemeClr val="tx1"/>
                </a:solidFill>
                <a:effectLst/>
                <a:latin typeface="+mn-lt"/>
                <a:ea typeface="+mn-ea"/>
                <a:cs typeface="+mn-cs"/>
              </a:rPr>
              <a:t>the successes from the current systems, and there are some, then remove the pain</a:t>
            </a:r>
            <a:r>
              <a:rPr lang="en-GB" sz="1100" kern="1200" baseline="0" dirty="0" smtClean="0">
                <a:solidFill>
                  <a:schemeClr val="tx1"/>
                </a:solidFill>
                <a:effectLst/>
                <a:latin typeface="+mn-lt"/>
                <a:ea typeface="+mn-ea"/>
                <a:cs typeface="+mn-cs"/>
              </a:rPr>
              <a:t> points</a:t>
            </a:r>
            <a:r>
              <a:rPr lang="en-GB" sz="1100" kern="1200" dirty="0" smtClean="0">
                <a:solidFill>
                  <a:schemeClr val="tx1"/>
                </a:solidFill>
                <a:effectLst/>
                <a:latin typeface="+mn-lt"/>
                <a:ea typeface="+mn-ea"/>
                <a:cs typeface="+mn-cs"/>
              </a:rPr>
              <a:t>, of which there are plenty, and move closer to what we are trying to achieve; A seamless trial experience</a:t>
            </a:r>
            <a:r>
              <a:rPr lang="en-GB" sz="1100" kern="1200" baseline="0" dirty="0" smtClean="0">
                <a:solidFill>
                  <a:schemeClr val="tx1"/>
                </a:solidFill>
                <a:effectLst/>
                <a:latin typeface="+mn-lt"/>
                <a:ea typeface="+mn-ea"/>
                <a:cs typeface="+mn-cs"/>
              </a:rPr>
              <a:t> for our customers.</a:t>
            </a:r>
            <a:endParaRPr lang="en-GB" sz="1100" kern="1200" dirty="0" smtClean="0">
              <a:solidFill>
                <a:schemeClr val="tx1"/>
              </a:solidFill>
              <a:effectLst/>
              <a:latin typeface="+mn-lt"/>
              <a:ea typeface="+mn-ea"/>
              <a:cs typeface="+mn-cs"/>
            </a:endParaRPr>
          </a:p>
          <a:p>
            <a:pPr lvl="0">
              <a:spcBef>
                <a:spcPts val="0"/>
              </a:spcBef>
              <a:buNone/>
            </a:pPr>
            <a:endParaRPr dirty="0"/>
          </a:p>
        </p:txBody>
      </p:sp>
    </p:spTree>
    <p:extLst>
      <p:ext uri="{BB962C8B-B14F-4D97-AF65-F5344CB8AC3E}">
        <p14:creationId xmlns:p14="http://schemas.microsoft.com/office/powerpoint/2010/main" val="46520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smtClean="0">
                <a:solidFill>
                  <a:schemeClr val="tx1"/>
                </a:solidFill>
                <a:effectLst/>
                <a:latin typeface="+mn-lt"/>
                <a:ea typeface="+mn-ea"/>
                <a:cs typeface="+mn-cs"/>
              </a:rPr>
              <a:t>Since the implementation of our deployment systems, AWS has released a plethora of functionality that has </a:t>
            </a:r>
            <a:r>
              <a:rPr lang="en-GB" sz="1100" kern="1200" dirty="0" smtClean="0">
                <a:solidFill>
                  <a:schemeClr val="tx1"/>
                </a:solidFill>
                <a:effectLst/>
                <a:latin typeface="+mn-lt"/>
                <a:ea typeface="+mn-ea"/>
                <a:cs typeface="+mn-cs"/>
              </a:rPr>
              <a:t>rendered our systems obsolete</a:t>
            </a:r>
            <a:r>
              <a:rPr lang="en-GB" sz="1100" kern="1200" dirty="0" smtClean="0">
                <a:solidFill>
                  <a:schemeClr val="tx1"/>
                </a:solidFill>
                <a:effectLst/>
                <a:latin typeface="+mn-lt"/>
                <a:ea typeface="+mn-ea"/>
                <a:cs typeface="+mn-cs"/>
              </a:rPr>
              <a:t>. Everything we need can be achieved wholly </a:t>
            </a:r>
            <a:r>
              <a:rPr lang="en-GB" sz="1100" kern="1200" dirty="0" smtClean="0">
                <a:solidFill>
                  <a:schemeClr val="tx1"/>
                </a:solidFill>
                <a:effectLst/>
                <a:latin typeface="+mn-lt"/>
                <a:ea typeface="+mn-ea"/>
                <a:cs typeface="+mn-cs"/>
              </a:rPr>
              <a:t>by</a:t>
            </a:r>
            <a:r>
              <a:rPr lang="en-GB" sz="1100" kern="1200" baseline="0" dirty="0" smtClean="0">
                <a:solidFill>
                  <a:schemeClr val="tx1"/>
                </a:solidFill>
                <a:effectLst/>
                <a:latin typeface="+mn-lt"/>
                <a:ea typeface="+mn-ea"/>
                <a:cs typeface="+mn-cs"/>
              </a:rPr>
              <a:t> the services and features they </a:t>
            </a:r>
            <a:r>
              <a:rPr lang="en-GB" sz="1100" kern="1200" dirty="0" smtClean="0">
                <a:solidFill>
                  <a:schemeClr val="tx1"/>
                </a:solidFill>
                <a:effectLst/>
                <a:latin typeface="+mn-lt"/>
                <a:ea typeface="+mn-ea"/>
                <a:cs typeface="+mn-cs"/>
              </a:rPr>
              <a:t> </a:t>
            </a:r>
            <a:r>
              <a:rPr lang="en-GB" sz="1100" kern="1200" dirty="0" smtClean="0">
                <a:solidFill>
                  <a:schemeClr val="tx1"/>
                </a:solidFill>
                <a:effectLst/>
                <a:latin typeface="+mn-lt"/>
                <a:ea typeface="+mn-ea"/>
                <a:cs typeface="+mn-cs"/>
              </a:rPr>
              <a:t>provide. It was time to go </a:t>
            </a:r>
            <a:r>
              <a:rPr lang="en-GB" sz="1100" kern="1200" dirty="0" smtClean="0">
                <a:solidFill>
                  <a:schemeClr val="tx1"/>
                </a:solidFill>
                <a:effectLst/>
                <a:latin typeface="+mn-lt"/>
                <a:ea typeface="+mn-ea"/>
                <a:cs typeface="+mn-cs"/>
              </a:rPr>
              <a:t>all in</a:t>
            </a:r>
            <a:r>
              <a:rPr lang="en-GB" sz="1100" kern="1200" baseline="0" dirty="0" smtClean="0">
                <a:solidFill>
                  <a:schemeClr val="tx1"/>
                </a:solidFill>
                <a:effectLst/>
                <a:latin typeface="+mn-lt"/>
                <a:ea typeface="+mn-ea"/>
                <a:cs typeface="+mn-cs"/>
              </a:rPr>
              <a:t>!</a:t>
            </a:r>
            <a:endParaRPr lang="en-GB" sz="1100" kern="1200" dirty="0" smtClean="0">
              <a:solidFill>
                <a:schemeClr val="tx1"/>
              </a:solidFill>
              <a:effectLst/>
              <a:latin typeface="+mn-lt"/>
              <a:ea typeface="+mn-ea"/>
              <a:cs typeface="+mn-cs"/>
            </a:endParaRPr>
          </a:p>
          <a:p>
            <a:pPr lvl="0">
              <a:spcBef>
                <a:spcPts val="0"/>
              </a:spcBef>
              <a:buNone/>
            </a:pPr>
            <a:endParaRPr dirty="0"/>
          </a:p>
        </p:txBody>
      </p:sp>
    </p:spTree>
    <p:extLst>
      <p:ext uri="{BB962C8B-B14F-4D97-AF65-F5344CB8AC3E}">
        <p14:creationId xmlns:p14="http://schemas.microsoft.com/office/powerpoint/2010/main" val="516521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smtClean="0">
                <a:solidFill>
                  <a:schemeClr val="tx1"/>
                </a:solidFill>
                <a:effectLst/>
                <a:latin typeface="+mn-lt"/>
                <a:ea typeface="+mn-ea"/>
                <a:cs typeface="+mn-cs"/>
              </a:rPr>
              <a:t>I started looking at AWS and the resources that they</a:t>
            </a:r>
            <a:r>
              <a:rPr lang="en-GB" sz="1100" kern="1200" baseline="0" dirty="0" smtClean="0">
                <a:solidFill>
                  <a:schemeClr val="tx1"/>
                </a:solidFill>
                <a:effectLst/>
                <a:latin typeface="+mn-lt"/>
                <a:ea typeface="+mn-ea"/>
                <a:cs typeface="+mn-cs"/>
              </a:rPr>
              <a:t> offer. They have solutions </a:t>
            </a:r>
            <a:r>
              <a:rPr lang="en-GB" sz="1100" kern="1200" dirty="0" smtClean="0">
                <a:solidFill>
                  <a:schemeClr val="tx1"/>
                </a:solidFill>
                <a:effectLst/>
                <a:latin typeface="+mn-lt"/>
                <a:ea typeface="+mn-ea"/>
                <a:cs typeface="+mn-cs"/>
              </a:rPr>
              <a:t>such as </a:t>
            </a:r>
            <a:r>
              <a:rPr lang="en-GB" sz="1100" kern="1200" dirty="0" err="1" smtClean="0">
                <a:solidFill>
                  <a:schemeClr val="tx1"/>
                </a:solidFill>
                <a:effectLst/>
                <a:latin typeface="+mn-lt"/>
                <a:ea typeface="+mn-ea"/>
                <a:cs typeface="+mn-cs"/>
              </a:rPr>
              <a:t>CloudFormation</a:t>
            </a:r>
            <a:r>
              <a:rPr lang="en-GB" sz="1100" kern="1200" dirty="0" smtClean="0">
                <a:solidFill>
                  <a:schemeClr val="tx1"/>
                </a:solidFill>
                <a:effectLst/>
                <a:latin typeface="+mn-lt"/>
                <a:ea typeface="+mn-ea"/>
                <a:cs typeface="+mn-cs"/>
              </a:rPr>
              <a:t>, Lambda, SQS, SNS, </a:t>
            </a:r>
            <a:r>
              <a:rPr lang="en-GB" sz="1100" kern="1200" dirty="0" err="1" smtClean="0">
                <a:solidFill>
                  <a:schemeClr val="tx1"/>
                </a:solidFill>
                <a:effectLst/>
                <a:latin typeface="+mn-lt"/>
                <a:ea typeface="+mn-ea"/>
                <a:cs typeface="+mn-cs"/>
              </a:rPr>
              <a:t>DynamoDB</a:t>
            </a:r>
            <a:r>
              <a:rPr lang="en-GB" sz="1100" kern="1200" dirty="0" smtClean="0">
                <a:solidFill>
                  <a:schemeClr val="tx1"/>
                </a:solidFill>
                <a:effectLst/>
                <a:latin typeface="+mn-lt"/>
                <a:ea typeface="+mn-ea"/>
                <a:cs typeface="+mn-cs"/>
              </a:rPr>
              <a:t> and </a:t>
            </a:r>
            <a:r>
              <a:rPr lang="en-GB" sz="1100" kern="1200" dirty="0" err="1" smtClean="0">
                <a:solidFill>
                  <a:schemeClr val="tx1"/>
                </a:solidFill>
                <a:effectLst/>
                <a:latin typeface="+mn-lt"/>
                <a:ea typeface="+mn-ea"/>
                <a:cs typeface="+mn-cs"/>
              </a:rPr>
              <a:t>Opsworks</a:t>
            </a:r>
            <a:r>
              <a:rPr lang="en-GB" sz="1100" kern="1200" dirty="0" smtClean="0">
                <a:solidFill>
                  <a:schemeClr val="tx1"/>
                </a:solidFill>
                <a:effectLst/>
                <a:latin typeface="+mn-lt"/>
                <a:ea typeface="+mn-ea"/>
                <a:cs typeface="+mn-cs"/>
              </a:rPr>
              <a:t>. I did my research and realised these were the weapons of choice</a:t>
            </a:r>
            <a:r>
              <a:rPr lang="en-GB" sz="1100" kern="1200" dirty="0" smtClean="0">
                <a:solidFill>
                  <a:schemeClr val="tx1"/>
                </a:solidFill>
                <a:effectLst/>
                <a:latin typeface="+mn-lt"/>
                <a:ea typeface="+mn-ea"/>
                <a:cs typeface="+mn-cs"/>
              </a:rPr>
              <a:t>.</a:t>
            </a:r>
            <a:endParaRPr lang="en-GB" sz="1100" kern="1200" dirty="0" smtClean="0">
              <a:solidFill>
                <a:schemeClr val="tx1"/>
              </a:solidFill>
              <a:effectLst/>
              <a:latin typeface="+mn-lt"/>
              <a:ea typeface="+mn-ea"/>
              <a:cs typeface="+mn-cs"/>
            </a:endParaRPr>
          </a:p>
          <a:p>
            <a:pPr lvl="0">
              <a:spcBef>
                <a:spcPts val="0"/>
              </a:spcBef>
              <a:buNone/>
            </a:pPr>
            <a:endParaRPr dirty="0"/>
          </a:p>
        </p:txBody>
      </p:sp>
    </p:spTree>
    <p:extLst>
      <p:ext uri="{BB962C8B-B14F-4D97-AF65-F5344CB8AC3E}">
        <p14:creationId xmlns:p14="http://schemas.microsoft.com/office/powerpoint/2010/main" val="1289583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smtClean="0">
                <a:solidFill>
                  <a:schemeClr val="tx1"/>
                </a:solidFill>
                <a:effectLst/>
                <a:latin typeface="+mn-lt"/>
                <a:ea typeface="+mn-ea"/>
                <a:cs typeface="+mn-cs"/>
              </a:rPr>
              <a:t>I wanted this new system to be as hassle free as possible. No more manual management</a:t>
            </a:r>
            <a:r>
              <a:rPr lang="en-GB" sz="1100" kern="1200" baseline="0" dirty="0" smtClean="0">
                <a:solidFill>
                  <a:schemeClr val="tx1"/>
                </a:solidFill>
                <a:effectLst/>
                <a:latin typeface="+mn-lt"/>
                <a:ea typeface="+mn-ea"/>
                <a:cs typeface="+mn-cs"/>
              </a:rPr>
              <a:t> of</a:t>
            </a:r>
            <a:r>
              <a:rPr lang="en-GB" sz="1100" kern="1200" dirty="0" smtClean="0">
                <a:solidFill>
                  <a:schemeClr val="tx1"/>
                </a:solidFill>
                <a:effectLst/>
                <a:latin typeface="+mn-lt"/>
                <a:ea typeface="+mn-ea"/>
                <a:cs typeface="+mn-cs"/>
              </a:rPr>
              <a:t> servers, no more accidental shutdowns of instances, no more bespoke tools to abstract skill away from AWS. </a:t>
            </a:r>
            <a:r>
              <a:rPr lang="en-GB" sz="1100" kern="1200" dirty="0" smtClean="0">
                <a:solidFill>
                  <a:schemeClr val="tx1"/>
                </a:solidFill>
                <a:effectLst/>
                <a:latin typeface="+mn-lt"/>
                <a:ea typeface="+mn-ea"/>
                <a:cs typeface="+mn-cs"/>
              </a:rPr>
              <a:t>We need peace of mind.</a:t>
            </a:r>
            <a:endParaRPr lang="en-GB" sz="1100" kern="1200" dirty="0" smtClean="0">
              <a:solidFill>
                <a:schemeClr val="tx1"/>
              </a:solidFill>
              <a:effectLst/>
              <a:latin typeface="+mn-lt"/>
              <a:ea typeface="+mn-ea"/>
              <a:cs typeface="+mn-cs"/>
            </a:endParaRPr>
          </a:p>
          <a:p>
            <a:pPr lvl="0">
              <a:spcBef>
                <a:spcPts val="0"/>
              </a:spcBef>
              <a:buNone/>
            </a:pPr>
            <a:endParaRPr dirty="0"/>
          </a:p>
        </p:txBody>
      </p:sp>
    </p:spTree>
    <p:extLst>
      <p:ext uri="{BB962C8B-B14F-4D97-AF65-F5344CB8AC3E}">
        <p14:creationId xmlns:p14="http://schemas.microsoft.com/office/powerpoint/2010/main" val="2141008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smtClean="0">
                <a:solidFill>
                  <a:schemeClr val="tx1"/>
                </a:solidFill>
                <a:effectLst/>
                <a:latin typeface="+mn-lt"/>
                <a:ea typeface="+mn-ea"/>
                <a:cs typeface="+mn-cs"/>
              </a:rPr>
              <a:t>When I talk about hassle free, what do I mean? One constraint we have is that we are unable to </a:t>
            </a:r>
            <a:r>
              <a:rPr lang="en-GB" sz="1100" kern="1200" dirty="0" smtClean="0">
                <a:solidFill>
                  <a:schemeClr val="tx1"/>
                </a:solidFill>
                <a:effectLst/>
                <a:latin typeface="+mn-lt"/>
                <a:ea typeface="+mn-ea"/>
                <a:cs typeface="+mn-cs"/>
              </a:rPr>
              <a:t>patch </a:t>
            </a:r>
            <a:r>
              <a:rPr lang="en-GB" sz="1100" kern="1200" dirty="0" smtClean="0">
                <a:solidFill>
                  <a:schemeClr val="tx1"/>
                </a:solidFill>
                <a:effectLst/>
                <a:latin typeface="+mn-lt"/>
                <a:ea typeface="+mn-ea"/>
                <a:cs typeface="+mn-cs"/>
              </a:rPr>
              <a:t>hundreds of running instances </a:t>
            </a:r>
            <a:r>
              <a:rPr lang="en-GB" sz="1100" kern="1200" dirty="0" smtClean="0">
                <a:solidFill>
                  <a:schemeClr val="tx1"/>
                </a:solidFill>
                <a:effectLst/>
                <a:latin typeface="+mn-lt"/>
                <a:ea typeface="+mn-ea"/>
                <a:cs typeface="+mn-cs"/>
              </a:rPr>
              <a:t>in</a:t>
            </a:r>
            <a:r>
              <a:rPr lang="en-GB" sz="1100" kern="1200" baseline="0" dirty="0" smtClean="0">
                <a:solidFill>
                  <a:schemeClr val="tx1"/>
                </a:solidFill>
                <a:effectLst/>
                <a:latin typeface="+mn-lt"/>
                <a:ea typeface="+mn-ea"/>
                <a:cs typeface="+mn-cs"/>
              </a:rPr>
              <a:t> an automated way</a:t>
            </a:r>
            <a:r>
              <a:rPr lang="en-GB" sz="1100" kern="1200" dirty="0" smtClean="0">
                <a:solidFill>
                  <a:schemeClr val="tx1"/>
                </a:solidFill>
                <a:effectLst/>
                <a:latin typeface="+mn-lt"/>
                <a:ea typeface="+mn-ea"/>
                <a:cs typeface="+mn-cs"/>
              </a:rPr>
              <a:t>. </a:t>
            </a:r>
            <a:r>
              <a:rPr lang="en-GB" sz="1100" kern="1200" dirty="0" smtClean="0">
                <a:solidFill>
                  <a:schemeClr val="tx1"/>
                </a:solidFill>
                <a:effectLst/>
                <a:latin typeface="+mn-lt"/>
                <a:ea typeface="+mn-ea"/>
                <a:cs typeface="+mn-cs"/>
              </a:rPr>
              <a:t>With </a:t>
            </a:r>
            <a:r>
              <a:rPr lang="en-GB" sz="1100" kern="1200" dirty="0" err="1" smtClean="0">
                <a:solidFill>
                  <a:schemeClr val="tx1"/>
                </a:solidFill>
                <a:effectLst/>
                <a:latin typeface="+mn-lt"/>
                <a:ea typeface="+mn-ea"/>
                <a:cs typeface="+mn-cs"/>
              </a:rPr>
              <a:t>OpsWorks</a:t>
            </a:r>
            <a:r>
              <a:rPr lang="en-GB" sz="1100" kern="1200" dirty="0" smtClean="0">
                <a:solidFill>
                  <a:schemeClr val="tx1"/>
                </a:solidFill>
                <a:effectLst/>
                <a:latin typeface="+mn-lt"/>
                <a:ea typeface="+mn-ea"/>
                <a:cs typeface="+mn-cs"/>
              </a:rPr>
              <a:t>, we can patch any number of instances within minutes</a:t>
            </a:r>
            <a:r>
              <a:rPr lang="en-GB" sz="1100" kern="1200" baseline="0" dirty="0" smtClean="0">
                <a:solidFill>
                  <a:schemeClr val="tx1"/>
                </a:solidFill>
                <a:effectLst/>
                <a:latin typeface="+mn-lt"/>
                <a:ea typeface="+mn-ea"/>
                <a:cs typeface="+mn-cs"/>
              </a:rPr>
              <a:t> by running chef recipes we have written.</a:t>
            </a:r>
            <a:endParaRPr lang="en-GB" sz="1100" kern="1200" dirty="0" smtClean="0">
              <a:solidFill>
                <a:schemeClr val="tx1"/>
              </a:solidFill>
              <a:effectLst/>
              <a:latin typeface="+mn-lt"/>
              <a:ea typeface="+mn-ea"/>
              <a:cs typeface="+mn-cs"/>
            </a:endParaRPr>
          </a:p>
          <a:p>
            <a:pPr lvl="0">
              <a:spcBef>
                <a:spcPts val="0"/>
              </a:spcBef>
              <a:buNone/>
            </a:pPr>
            <a:endParaRPr dirty="0"/>
          </a:p>
        </p:txBody>
      </p:sp>
    </p:spTree>
    <p:extLst>
      <p:ext uri="{BB962C8B-B14F-4D97-AF65-F5344CB8AC3E}">
        <p14:creationId xmlns:p14="http://schemas.microsoft.com/office/powerpoint/2010/main" val="1908030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smtClean="0">
                <a:solidFill>
                  <a:schemeClr val="tx1"/>
                </a:solidFill>
                <a:effectLst/>
                <a:latin typeface="+mn-lt"/>
                <a:ea typeface="+mn-ea"/>
                <a:cs typeface="+mn-cs"/>
              </a:rPr>
              <a:t>I took some time to evaluate our current expenditure on the combined systems cost. With what we have running today, the monthly AWS bill is around $200. By switching to a server-less system, the cost will be between $5-10$ per</a:t>
            </a:r>
            <a:r>
              <a:rPr lang="en-GB" sz="1100" kern="1200" baseline="0" dirty="0" smtClean="0">
                <a:solidFill>
                  <a:schemeClr val="tx1"/>
                </a:solidFill>
                <a:effectLst/>
                <a:latin typeface="+mn-lt"/>
                <a:ea typeface="+mn-ea"/>
                <a:cs typeface="+mn-cs"/>
              </a:rPr>
              <a:t> month!!</a:t>
            </a:r>
            <a:endParaRPr lang="en-GB" sz="1100" kern="1200" dirty="0" smtClean="0">
              <a:solidFill>
                <a:schemeClr val="tx1"/>
              </a:solidFill>
              <a:effectLst/>
              <a:latin typeface="+mn-lt"/>
              <a:ea typeface="+mn-ea"/>
              <a:cs typeface="+mn-cs"/>
            </a:endParaRPr>
          </a:p>
          <a:p>
            <a:pPr lvl="0">
              <a:spcBef>
                <a:spcPts val="0"/>
              </a:spcBef>
              <a:buNone/>
            </a:pPr>
            <a:endParaRPr dirty="0"/>
          </a:p>
        </p:txBody>
      </p:sp>
    </p:spTree>
    <p:extLst>
      <p:ext uri="{BB962C8B-B14F-4D97-AF65-F5344CB8AC3E}">
        <p14:creationId xmlns:p14="http://schemas.microsoft.com/office/powerpoint/2010/main" val="1320455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kern="1200" dirty="0" smtClean="0">
                <a:solidFill>
                  <a:schemeClr val="tx1"/>
                </a:solidFill>
                <a:effectLst/>
                <a:latin typeface="+mn-lt"/>
                <a:ea typeface="+mn-ea"/>
                <a:cs typeface="+mn-cs"/>
              </a:rPr>
              <a:t>We use a pre-baked AMI that is deployed to all trial instances. The AMI is built and tested before being shipped. This delivers consistency to all our customers. With Chef and </a:t>
            </a:r>
            <a:r>
              <a:rPr lang="en-GB" sz="1100" kern="1200" dirty="0" err="1" smtClean="0">
                <a:solidFill>
                  <a:schemeClr val="tx1"/>
                </a:solidFill>
                <a:effectLst/>
                <a:latin typeface="+mn-lt"/>
                <a:ea typeface="+mn-ea"/>
                <a:cs typeface="+mn-cs"/>
              </a:rPr>
              <a:t>CloudFormation</a:t>
            </a:r>
            <a:r>
              <a:rPr lang="en-GB" sz="1100" kern="1200" dirty="0" smtClean="0">
                <a:solidFill>
                  <a:schemeClr val="tx1"/>
                </a:solidFill>
                <a:effectLst/>
                <a:latin typeface="+mn-lt"/>
                <a:ea typeface="+mn-ea"/>
                <a:cs typeface="+mn-cs"/>
              </a:rPr>
              <a:t>, we can guarantee that the configuration has worked as expected.</a:t>
            </a:r>
            <a:endParaRPr lang="en-GB"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642965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smtClean="0">
                <a:solidFill>
                  <a:schemeClr val="tx1"/>
                </a:solidFill>
                <a:effectLst/>
                <a:latin typeface="+mn-lt"/>
                <a:ea typeface="+mn-ea"/>
                <a:cs typeface="+mn-cs"/>
              </a:rPr>
              <a:t>How close are we to completion? We are currently in a testing phase. The infrastructure and code has been completed. Now we are putting the new system through its paces and fixing any</a:t>
            </a:r>
            <a:r>
              <a:rPr lang="en-GB" sz="1100" kern="1200" baseline="0" dirty="0" smtClean="0">
                <a:solidFill>
                  <a:schemeClr val="tx1"/>
                </a:solidFill>
                <a:effectLst/>
                <a:latin typeface="+mn-lt"/>
                <a:ea typeface="+mn-ea"/>
                <a:cs typeface="+mn-cs"/>
              </a:rPr>
              <a:t> bugs</a:t>
            </a:r>
            <a:r>
              <a:rPr lang="en-GB" sz="1100" kern="1200" dirty="0" smtClean="0">
                <a:solidFill>
                  <a:schemeClr val="tx1"/>
                </a:solidFill>
                <a:effectLst/>
                <a:latin typeface="+mn-lt"/>
                <a:ea typeface="+mn-ea"/>
                <a:cs typeface="+mn-cs"/>
              </a:rPr>
              <a:t>. We are in constant review of the infrastructure</a:t>
            </a:r>
            <a:r>
              <a:rPr lang="en-GB" sz="1100" kern="1200" baseline="0" dirty="0" smtClean="0">
                <a:solidFill>
                  <a:schemeClr val="tx1"/>
                </a:solidFill>
                <a:effectLst/>
                <a:latin typeface="+mn-lt"/>
                <a:ea typeface="+mn-ea"/>
                <a:cs typeface="+mn-cs"/>
              </a:rPr>
              <a:t> and technology choices as we iterate.</a:t>
            </a:r>
            <a:endParaRPr lang="en-GB" sz="1100" kern="1200" dirty="0" smtClean="0">
              <a:solidFill>
                <a:schemeClr val="tx1"/>
              </a:solidFill>
              <a:effectLst/>
              <a:latin typeface="+mn-lt"/>
              <a:ea typeface="+mn-ea"/>
              <a:cs typeface="+mn-cs"/>
            </a:endParaRPr>
          </a:p>
          <a:p>
            <a:pPr lvl="0">
              <a:spcBef>
                <a:spcPts val="0"/>
              </a:spcBef>
              <a:buNone/>
            </a:pPr>
            <a:endParaRPr dirty="0"/>
          </a:p>
        </p:txBody>
      </p:sp>
    </p:spTree>
    <p:extLst>
      <p:ext uri="{BB962C8B-B14F-4D97-AF65-F5344CB8AC3E}">
        <p14:creationId xmlns:p14="http://schemas.microsoft.com/office/powerpoint/2010/main" val="1247899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smtClean="0">
                <a:solidFill>
                  <a:schemeClr val="tx1"/>
                </a:solidFill>
                <a:effectLst/>
                <a:latin typeface="+mn-lt"/>
                <a:ea typeface="+mn-ea"/>
                <a:cs typeface="+mn-cs"/>
              </a:rPr>
              <a:t>How do we deliver this? We use Bamboo to action</a:t>
            </a:r>
            <a:r>
              <a:rPr lang="en-GB" sz="1100" kern="1200" baseline="0" dirty="0" smtClean="0">
                <a:solidFill>
                  <a:schemeClr val="tx1"/>
                </a:solidFill>
                <a:effectLst/>
                <a:latin typeface="+mn-lt"/>
                <a:ea typeface="+mn-ea"/>
                <a:cs typeface="+mn-cs"/>
              </a:rPr>
              <a:t> </a:t>
            </a:r>
            <a:r>
              <a:rPr lang="en-GB" sz="1100" kern="1200" dirty="0" smtClean="0">
                <a:solidFill>
                  <a:schemeClr val="tx1"/>
                </a:solidFill>
                <a:effectLst/>
                <a:latin typeface="+mn-lt"/>
                <a:ea typeface="+mn-ea"/>
                <a:cs typeface="+mn-cs"/>
              </a:rPr>
              <a:t>a pipeline that builds and deletes the control infrastructure. If successful, this then performs a rolling update to our live systems. We also build and test our Trial environment</a:t>
            </a:r>
            <a:r>
              <a:rPr lang="en-GB" sz="1100" kern="1200" baseline="0" dirty="0" smtClean="0">
                <a:solidFill>
                  <a:schemeClr val="tx1"/>
                </a:solidFill>
                <a:effectLst/>
                <a:latin typeface="+mn-lt"/>
                <a:ea typeface="+mn-ea"/>
                <a:cs typeface="+mn-cs"/>
              </a:rPr>
              <a:t> as part of this pipeline.</a:t>
            </a:r>
            <a:endParaRPr lang="en-GB" sz="1100" kern="1200" dirty="0" smtClean="0">
              <a:solidFill>
                <a:schemeClr val="tx1"/>
              </a:solidFill>
              <a:effectLst/>
              <a:latin typeface="+mn-lt"/>
              <a:ea typeface="+mn-ea"/>
              <a:cs typeface="+mn-cs"/>
            </a:endParaRPr>
          </a:p>
          <a:p>
            <a:pPr lvl="0">
              <a:spcBef>
                <a:spcPts val="0"/>
              </a:spcBef>
              <a:buNone/>
            </a:pPr>
            <a:endParaRPr dirty="0"/>
          </a:p>
        </p:txBody>
      </p:sp>
    </p:spTree>
    <p:extLst>
      <p:ext uri="{BB962C8B-B14F-4D97-AF65-F5344CB8AC3E}">
        <p14:creationId xmlns:p14="http://schemas.microsoft.com/office/powerpoint/2010/main" val="220274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smtClean="0">
                <a:solidFill>
                  <a:schemeClr val="tx1"/>
                </a:solidFill>
                <a:effectLst/>
                <a:latin typeface="+mn-lt"/>
                <a:ea typeface="+mn-ea"/>
                <a:cs typeface="+mn-cs"/>
              </a:rPr>
              <a:t>What’s next? The theme of version 2 is centred on “Intelligence and Automation”. There are still a handful of manual steps that need automating. Conversely, the system should tell us if there’s any problems and what it</a:t>
            </a:r>
            <a:r>
              <a:rPr lang="en-GB" sz="1100" kern="1200" baseline="0" dirty="0" smtClean="0">
                <a:solidFill>
                  <a:schemeClr val="tx1"/>
                </a:solidFill>
                <a:effectLst/>
                <a:latin typeface="+mn-lt"/>
                <a:ea typeface="+mn-ea"/>
                <a:cs typeface="+mn-cs"/>
              </a:rPr>
              <a:t> thinks it should do to address them, learn and adapt.</a:t>
            </a:r>
            <a:endParaRPr lang="en-GB" sz="1100" kern="1200" dirty="0" smtClean="0">
              <a:solidFill>
                <a:schemeClr val="tx1"/>
              </a:solidFill>
              <a:effectLst/>
              <a:latin typeface="+mn-lt"/>
              <a:ea typeface="+mn-ea"/>
              <a:cs typeface="+mn-cs"/>
            </a:endParaRPr>
          </a:p>
          <a:p>
            <a:pPr lvl="0">
              <a:spcBef>
                <a:spcPts val="0"/>
              </a:spcBef>
              <a:buNone/>
            </a:pPr>
            <a:endParaRPr dirty="0"/>
          </a:p>
        </p:txBody>
      </p:sp>
    </p:spTree>
    <p:extLst>
      <p:ext uri="{BB962C8B-B14F-4D97-AF65-F5344CB8AC3E}">
        <p14:creationId xmlns:p14="http://schemas.microsoft.com/office/powerpoint/2010/main" val="553025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smtClean="0">
                <a:solidFill>
                  <a:schemeClr val="tx1"/>
                </a:solidFill>
                <a:effectLst/>
                <a:latin typeface="+mn-lt"/>
                <a:ea typeface="+mn-ea"/>
                <a:cs typeface="+mn-cs"/>
              </a:rPr>
              <a:t>What are Online Trials? They are single user instances of Alfresco Content Services (now including Governance Services) which live in AWS</a:t>
            </a:r>
            <a:r>
              <a:rPr lang="en-GB" sz="1100" kern="1200" baseline="0" dirty="0" smtClean="0">
                <a:solidFill>
                  <a:schemeClr val="tx1"/>
                </a:solidFill>
                <a:effectLst/>
                <a:latin typeface="+mn-lt"/>
                <a:ea typeface="+mn-ea"/>
                <a:cs typeface="+mn-cs"/>
              </a:rPr>
              <a:t> </a:t>
            </a:r>
            <a:r>
              <a:rPr lang="en-GB" sz="1100" kern="1200" dirty="0" smtClean="0">
                <a:solidFill>
                  <a:schemeClr val="tx1"/>
                </a:solidFill>
                <a:effectLst/>
                <a:latin typeface="+mn-lt"/>
                <a:ea typeface="+mn-ea"/>
                <a:cs typeface="+mn-cs"/>
              </a:rPr>
              <a:t>for around 14 days that anybody can get by filling out a form on our main website.</a:t>
            </a:r>
          </a:p>
          <a:p>
            <a:pPr lvl="0">
              <a:spcBef>
                <a:spcPts val="0"/>
              </a:spcBef>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kern="1200" dirty="0" smtClean="0">
                <a:solidFill>
                  <a:schemeClr val="tx1"/>
                </a:solidFill>
                <a:effectLst/>
                <a:latin typeface="+mn-lt"/>
                <a:ea typeface="+mn-ea"/>
                <a:cs typeface="+mn-cs"/>
              </a:rPr>
              <a:t>We’re going to develop our own Alexa skills so that anybody from any department who is a stakeholder in this system can ask and find out the </a:t>
            </a:r>
            <a:r>
              <a:rPr lang="en-GB" sz="1100" kern="1200" dirty="0" smtClean="0">
                <a:solidFill>
                  <a:schemeClr val="tx1"/>
                </a:solidFill>
                <a:effectLst/>
                <a:latin typeface="+mn-lt"/>
                <a:ea typeface="+mn-ea"/>
                <a:cs typeface="+mn-cs"/>
              </a:rPr>
              <a:t>status or ask questions like </a:t>
            </a:r>
            <a:r>
              <a:rPr lang="en-GB" sz="1100" kern="1200" dirty="0" smtClean="0">
                <a:solidFill>
                  <a:schemeClr val="tx1"/>
                </a:solidFill>
                <a:effectLst/>
                <a:latin typeface="+mn-lt"/>
                <a:ea typeface="+mn-ea"/>
                <a:cs typeface="+mn-cs"/>
              </a:rPr>
              <a:t>How many Trials are there? What’s the average number of requests per day?</a:t>
            </a:r>
            <a:endParaRPr lang="en-GB"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30196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smtClean="0">
                <a:solidFill>
                  <a:schemeClr val="tx1"/>
                </a:solidFill>
                <a:effectLst/>
                <a:latin typeface="+mn-lt"/>
                <a:ea typeface="+mn-ea"/>
                <a:cs typeface="+mn-cs"/>
              </a:rPr>
              <a:t>DevOps are here to make Trials great again. No more manual steps, no more hacky scripts, no more emails to the executive team about failed Trials! Thank you all for your time, have a great day!</a:t>
            </a:r>
          </a:p>
          <a:p>
            <a:pPr lvl="0">
              <a:spcBef>
                <a:spcPts val="0"/>
              </a:spcBef>
              <a:buNone/>
            </a:pPr>
            <a:endParaRPr dirty="0"/>
          </a:p>
        </p:txBody>
      </p:sp>
    </p:spTree>
    <p:extLst>
      <p:ext uri="{BB962C8B-B14F-4D97-AF65-F5344CB8AC3E}">
        <p14:creationId xmlns:p14="http://schemas.microsoft.com/office/powerpoint/2010/main" val="1222159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smtClean="0">
                <a:solidFill>
                  <a:schemeClr val="tx1"/>
                </a:solidFill>
                <a:effectLst/>
                <a:latin typeface="+mn-lt"/>
                <a:ea typeface="+mn-ea"/>
                <a:cs typeface="+mn-cs"/>
              </a:rPr>
              <a:t>Once the 14-day trial period has expired the requester is usually contacted by our sales </a:t>
            </a:r>
            <a:r>
              <a:rPr lang="en-GB" sz="1100" kern="1200" dirty="0" smtClean="0">
                <a:solidFill>
                  <a:schemeClr val="tx1"/>
                </a:solidFill>
                <a:effectLst/>
                <a:latin typeface="+mn-lt"/>
                <a:ea typeface="+mn-ea"/>
                <a:cs typeface="+mn-cs"/>
              </a:rPr>
              <a:t>departments </a:t>
            </a:r>
            <a:r>
              <a:rPr lang="en-GB" sz="1100" kern="1200" dirty="0" smtClean="0">
                <a:solidFill>
                  <a:schemeClr val="tx1"/>
                </a:solidFill>
                <a:effectLst/>
                <a:latin typeface="+mn-lt"/>
                <a:ea typeface="+mn-ea"/>
                <a:cs typeface="+mn-cs"/>
              </a:rPr>
              <a:t>to better understand how the experience was</a:t>
            </a:r>
            <a:r>
              <a:rPr lang="en-GB" sz="1100" kern="1200" dirty="0" smtClean="0">
                <a:solidFill>
                  <a:schemeClr val="tx1"/>
                </a:solidFill>
                <a:effectLst/>
                <a:latin typeface="+mn-lt"/>
                <a:ea typeface="+mn-ea"/>
                <a:cs typeface="+mn-cs"/>
              </a:rPr>
              <a:t>. Online Trials </a:t>
            </a:r>
            <a:r>
              <a:rPr lang="en-GB" sz="1100" kern="1200" dirty="0" smtClean="0">
                <a:solidFill>
                  <a:schemeClr val="tx1"/>
                </a:solidFill>
                <a:effectLst/>
                <a:latin typeface="+mn-lt"/>
                <a:ea typeface="+mn-ea"/>
                <a:cs typeface="+mn-cs"/>
              </a:rPr>
              <a:t>are an essential</a:t>
            </a:r>
            <a:r>
              <a:rPr lang="en-GB" sz="1100" kern="1200" baseline="0" dirty="0" smtClean="0">
                <a:solidFill>
                  <a:schemeClr val="tx1"/>
                </a:solidFill>
                <a:effectLst/>
                <a:latin typeface="+mn-lt"/>
                <a:ea typeface="+mn-ea"/>
                <a:cs typeface="+mn-cs"/>
              </a:rPr>
              <a:t> part of our business.</a:t>
            </a:r>
            <a:endParaRPr lang="en-GB" sz="1100" kern="1200" dirty="0" smtClean="0">
              <a:solidFill>
                <a:schemeClr val="tx1"/>
              </a:solidFill>
              <a:effectLst/>
              <a:latin typeface="+mn-lt"/>
              <a:ea typeface="+mn-ea"/>
              <a:cs typeface="+mn-cs"/>
            </a:endParaRPr>
          </a:p>
          <a:p>
            <a:pPr lvl="0">
              <a:spcBef>
                <a:spcPts val="0"/>
              </a:spcBef>
              <a:buNone/>
            </a:pPr>
            <a:endParaRPr dirty="0"/>
          </a:p>
        </p:txBody>
      </p:sp>
    </p:spTree>
    <p:extLst>
      <p:ext uri="{BB962C8B-B14F-4D97-AF65-F5344CB8AC3E}">
        <p14:creationId xmlns:p14="http://schemas.microsoft.com/office/powerpoint/2010/main" val="2015638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smtClean="0">
                <a:solidFill>
                  <a:schemeClr val="tx1"/>
                </a:solidFill>
                <a:effectLst/>
                <a:latin typeface="+mn-lt"/>
                <a:ea typeface="+mn-ea"/>
                <a:cs typeface="+mn-cs"/>
              </a:rPr>
              <a:t>Behind the scenes, we use a marketing tool called ‘</a:t>
            </a:r>
            <a:r>
              <a:rPr lang="en-GB" sz="1100" kern="1200" dirty="0" err="1" smtClean="0">
                <a:solidFill>
                  <a:schemeClr val="tx1"/>
                </a:solidFill>
                <a:effectLst/>
                <a:latin typeface="+mn-lt"/>
                <a:ea typeface="+mn-ea"/>
                <a:cs typeface="+mn-cs"/>
              </a:rPr>
              <a:t>Marketo</a:t>
            </a:r>
            <a:r>
              <a:rPr lang="en-GB" sz="1100" kern="1200" dirty="0" smtClean="0">
                <a:solidFill>
                  <a:schemeClr val="tx1"/>
                </a:solidFill>
                <a:effectLst/>
                <a:latin typeface="+mn-lt"/>
                <a:ea typeface="+mn-ea"/>
                <a:cs typeface="+mn-cs"/>
              </a:rPr>
              <a:t>’ that generates the lead once a request for a trial environment has been made. </a:t>
            </a:r>
            <a:r>
              <a:rPr lang="en-GB" sz="1100" kern="1200" dirty="0" err="1" smtClean="0">
                <a:solidFill>
                  <a:schemeClr val="tx1"/>
                </a:solidFill>
                <a:effectLst/>
                <a:latin typeface="+mn-lt"/>
                <a:ea typeface="+mn-ea"/>
                <a:cs typeface="+mn-cs"/>
              </a:rPr>
              <a:t>Marketo</a:t>
            </a:r>
            <a:r>
              <a:rPr lang="en-GB" sz="1100" kern="1200" dirty="0" smtClean="0">
                <a:solidFill>
                  <a:schemeClr val="tx1"/>
                </a:solidFill>
                <a:effectLst/>
                <a:latin typeface="+mn-lt"/>
                <a:ea typeface="+mn-ea"/>
                <a:cs typeface="+mn-cs"/>
              </a:rPr>
              <a:t> has a set of REST </a:t>
            </a:r>
            <a:r>
              <a:rPr lang="en-GB" sz="1100" kern="1200" dirty="0" err="1" smtClean="0">
                <a:solidFill>
                  <a:schemeClr val="tx1"/>
                </a:solidFill>
                <a:effectLst/>
                <a:latin typeface="+mn-lt"/>
                <a:ea typeface="+mn-ea"/>
                <a:cs typeface="+mn-cs"/>
              </a:rPr>
              <a:t>Api’s</a:t>
            </a:r>
            <a:r>
              <a:rPr lang="en-GB" sz="1100" kern="1200" dirty="0" smtClean="0">
                <a:solidFill>
                  <a:schemeClr val="tx1"/>
                </a:solidFill>
                <a:effectLst/>
                <a:latin typeface="+mn-lt"/>
                <a:ea typeface="+mn-ea"/>
                <a:cs typeface="+mn-cs"/>
              </a:rPr>
              <a:t> that we hook into as part of our deployment system.</a:t>
            </a:r>
          </a:p>
          <a:p>
            <a:pPr lvl="0">
              <a:spcBef>
                <a:spcPts val="0"/>
              </a:spcBef>
              <a:buNone/>
            </a:pPr>
            <a:endParaRPr dirty="0"/>
          </a:p>
        </p:txBody>
      </p:sp>
    </p:spTree>
    <p:extLst>
      <p:ext uri="{BB962C8B-B14F-4D97-AF65-F5344CB8AC3E}">
        <p14:creationId xmlns:p14="http://schemas.microsoft.com/office/powerpoint/2010/main" val="1398352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smtClean="0">
                <a:solidFill>
                  <a:schemeClr val="tx1"/>
                </a:solidFill>
                <a:effectLst/>
                <a:latin typeface="+mn-lt"/>
                <a:ea typeface="+mn-ea"/>
                <a:cs typeface="+mn-cs"/>
              </a:rPr>
              <a:t>How did I get involved with Online Trials? It was another day at the office. I was working on another project and in the corner of my eye on my screen popped up a message stating that the trials infrastructure we have in place has some issues</a:t>
            </a:r>
            <a:r>
              <a:rPr lang="mr-IN" sz="1100" kern="1200" dirty="0" smtClean="0">
                <a:solidFill>
                  <a:schemeClr val="tx1"/>
                </a:solidFill>
                <a:effectLst/>
                <a:latin typeface="+mn-lt"/>
                <a:ea typeface="+mn-ea"/>
                <a:cs typeface="+mn-cs"/>
              </a:rPr>
              <a:t>…</a:t>
            </a:r>
            <a:r>
              <a:rPr lang="en-GB" sz="1100" kern="1200" dirty="0" smtClean="0">
                <a:solidFill>
                  <a:schemeClr val="tx1"/>
                </a:solidFill>
                <a:effectLst/>
                <a:latin typeface="+mn-lt"/>
                <a:ea typeface="+mn-ea"/>
                <a:cs typeface="+mn-cs"/>
              </a:rPr>
              <a:t>.again! A fi</a:t>
            </a:r>
            <a:r>
              <a:rPr lang="en-GB" sz="1100" kern="1200" baseline="0" dirty="0" smtClean="0">
                <a:solidFill>
                  <a:schemeClr val="tx1"/>
                </a:solidFill>
                <a:effectLst/>
                <a:latin typeface="+mn-lt"/>
                <a:ea typeface="+mn-ea"/>
                <a:cs typeface="+mn-cs"/>
              </a:rPr>
              <a:t>x is needed urgently</a:t>
            </a:r>
            <a:endParaRPr lang="en-GB" sz="1100" kern="1200" dirty="0" smtClean="0">
              <a:solidFill>
                <a:schemeClr val="tx1"/>
              </a:solidFill>
              <a:effectLst/>
              <a:latin typeface="+mn-lt"/>
              <a:ea typeface="+mn-ea"/>
              <a:cs typeface="+mn-cs"/>
            </a:endParaRPr>
          </a:p>
          <a:p>
            <a:pPr lvl="0">
              <a:spcBef>
                <a:spcPts val="0"/>
              </a:spcBef>
              <a:buNone/>
            </a:pPr>
            <a:endParaRPr dirty="0"/>
          </a:p>
        </p:txBody>
      </p:sp>
    </p:spTree>
    <p:extLst>
      <p:ext uri="{BB962C8B-B14F-4D97-AF65-F5344CB8AC3E}">
        <p14:creationId xmlns:p14="http://schemas.microsoft.com/office/powerpoint/2010/main" val="1069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smtClean="0">
                <a:solidFill>
                  <a:schemeClr val="tx1"/>
                </a:solidFill>
                <a:effectLst/>
                <a:latin typeface="+mn-lt"/>
                <a:ea typeface="+mn-ea"/>
                <a:cs typeface="+mn-cs"/>
              </a:rPr>
              <a:t>What issues? The current system was just a prototype that at</a:t>
            </a:r>
            <a:r>
              <a:rPr lang="en-GB" sz="1100" kern="1200" baseline="0" dirty="0" smtClean="0">
                <a:solidFill>
                  <a:schemeClr val="tx1"/>
                </a:solidFill>
                <a:effectLst/>
                <a:latin typeface="+mn-lt"/>
                <a:ea typeface="+mn-ea"/>
                <a:cs typeface="+mn-cs"/>
              </a:rPr>
              <a:t> the time of development</a:t>
            </a:r>
            <a:r>
              <a:rPr lang="en-GB" sz="1100" kern="1200" dirty="0" smtClean="0">
                <a:solidFill>
                  <a:schemeClr val="tx1"/>
                </a:solidFill>
                <a:effectLst/>
                <a:latin typeface="+mn-lt"/>
                <a:ea typeface="+mn-ea"/>
                <a:cs typeface="+mn-cs"/>
              </a:rPr>
              <a:t> ticked some boxes, received some maintenance patches but needed major work to be reliable. But, as with most untested software, it was pushed out to production</a:t>
            </a:r>
            <a:r>
              <a:rPr lang="en-GB" sz="1100" kern="1200" baseline="0" dirty="0" smtClean="0">
                <a:solidFill>
                  <a:schemeClr val="tx1"/>
                </a:solidFill>
                <a:effectLst/>
                <a:latin typeface="+mn-lt"/>
                <a:ea typeface="+mn-ea"/>
                <a:cs typeface="+mn-cs"/>
              </a:rPr>
              <a:t> anyways.</a:t>
            </a:r>
            <a:endParaRPr lang="en-GB" sz="1100" kern="1200" dirty="0" smtClean="0">
              <a:solidFill>
                <a:schemeClr val="tx1"/>
              </a:solidFill>
              <a:effectLst/>
              <a:latin typeface="+mn-lt"/>
              <a:ea typeface="+mn-ea"/>
              <a:cs typeface="+mn-cs"/>
            </a:endParaRPr>
          </a:p>
          <a:p>
            <a:pPr lvl="0">
              <a:spcBef>
                <a:spcPts val="0"/>
              </a:spcBef>
              <a:buNone/>
            </a:pPr>
            <a:endParaRPr dirty="0"/>
          </a:p>
        </p:txBody>
      </p:sp>
    </p:spTree>
    <p:extLst>
      <p:ext uri="{BB962C8B-B14F-4D97-AF65-F5344CB8AC3E}">
        <p14:creationId xmlns:p14="http://schemas.microsoft.com/office/powerpoint/2010/main" val="1697635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sz="1100" kern="1200" dirty="0" smtClean="0">
                <a:solidFill>
                  <a:schemeClr val="tx1"/>
                </a:solidFill>
                <a:effectLst/>
                <a:latin typeface="+mn-lt"/>
                <a:ea typeface="+mn-ea"/>
                <a:cs typeface="+mn-cs"/>
              </a:rPr>
              <a:t>My boss approached me and said, “We need to replace the current system we have, so can you please conceptualise an idea? This problem needs to be solved permanently as soon</a:t>
            </a:r>
            <a:r>
              <a:rPr lang="en-GB" sz="1100" kern="1200" baseline="0" dirty="0" smtClean="0">
                <a:solidFill>
                  <a:schemeClr val="tx1"/>
                </a:solidFill>
                <a:effectLst/>
                <a:latin typeface="+mn-lt"/>
                <a:ea typeface="+mn-ea"/>
                <a:cs typeface="+mn-cs"/>
              </a:rPr>
              <a:t> as possible</a:t>
            </a:r>
            <a:r>
              <a:rPr lang="en-GB" sz="1100" kern="1200" dirty="0" smtClean="0">
                <a:solidFill>
                  <a:schemeClr val="tx1"/>
                </a:solidFill>
                <a:effectLst/>
                <a:latin typeface="+mn-lt"/>
                <a:ea typeface="+mn-ea"/>
                <a:cs typeface="+mn-cs"/>
              </a:rPr>
              <a:t>”. The opportunity was simply too good to pass up</a:t>
            </a:r>
            <a:r>
              <a:rPr lang="en-GB" sz="1100" kern="1200" dirty="0" smtClean="0">
                <a:solidFill>
                  <a:schemeClr val="tx1"/>
                </a:solidFill>
                <a:effectLst/>
                <a:latin typeface="+mn-lt"/>
                <a:ea typeface="+mn-ea"/>
                <a:cs typeface="+mn-cs"/>
              </a:rPr>
              <a:t>.</a:t>
            </a:r>
            <a:endParaRPr lang="en-GB"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9178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smtClean="0">
                <a:solidFill>
                  <a:schemeClr val="tx1"/>
                </a:solidFill>
                <a:effectLst/>
                <a:latin typeface="+mn-lt"/>
                <a:ea typeface="+mn-ea"/>
                <a:cs typeface="+mn-cs"/>
              </a:rPr>
              <a:t>I reviewed what we have currently. A mix of two separate systems working together; one designed by IT,</a:t>
            </a:r>
            <a:r>
              <a:rPr lang="en-GB" sz="1100" kern="1200" baseline="0" dirty="0" smtClean="0">
                <a:solidFill>
                  <a:schemeClr val="tx1"/>
                </a:solidFill>
                <a:effectLst/>
                <a:latin typeface="+mn-lt"/>
                <a:ea typeface="+mn-ea"/>
                <a:cs typeface="+mn-cs"/>
              </a:rPr>
              <a:t> the other</a:t>
            </a:r>
            <a:r>
              <a:rPr lang="en-GB" sz="1100" kern="1200" dirty="0" smtClean="0">
                <a:solidFill>
                  <a:schemeClr val="tx1"/>
                </a:solidFill>
                <a:effectLst/>
                <a:latin typeface="+mn-lt"/>
                <a:ea typeface="+mn-ea"/>
                <a:cs typeface="+mn-cs"/>
              </a:rPr>
              <a:t> by DevOps. The DevOps</a:t>
            </a:r>
            <a:r>
              <a:rPr lang="en-GB" sz="1100" kern="1200" baseline="0" dirty="0" smtClean="0">
                <a:solidFill>
                  <a:schemeClr val="tx1"/>
                </a:solidFill>
                <a:effectLst/>
                <a:latin typeface="+mn-lt"/>
                <a:ea typeface="+mn-ea"/>
                <a:cs typeface="+mn-cs"/>
              </a:rPr>
              <a:t> </a:t>
            </a:r>
            <a:r>
              <a:rPr lang="en-GB" sz="1100" kern="1200" dirty="0" smtClean="0">
                <a:solidFill>
                  <a:schemeClr val="tx1"/>
                </a:solidFill>
                <a:effectLst/>
                <a:latin typeface="+mn-lt"/>
                <a:ea typeface="+mn-ea"/>
                <a:cs typeface="+mn-cs"/>
              </a:rPr>
              <a:t>system is a web portal that allows the creation of environments in </a:t>
            </a:r>
            <a:r>
              <a:rPr lang="en-GB" sz="1100" kern="1200" dirty="0" smtClean="0">
                <a:solidFill>
                  <a:schemeClr val="tx1"/>
                </a:solidFill>
                <a:effectLst/>
                <a:latin typeface="+mn-lt"/>
                <a:ea typeface="+mn-ea"/>
                <a:cs typeface="+mn-cs"/>
              </a:rPr>
              <a:t>AWS</a:t>
            </a:r>
            <a:r>
              <a:rPr lang="en-GB" sz="1100" kern="1200" baseline="0" dirty="0" smtClean="0">
                <a:solidFill>
                  <a:schemeClr val="tx1"/>
                </a:solidFill>
                <a:effectLst/>
                <a:latin typeface="+mn-lt"/>
                <a:ea typeface="+mn-ea"/>
                <a:cs typeface="+mn-cs"/>
              </a:rPr>
              <a:t> obfuscating the AWS console.</a:t>
            </a:r>
            <a:endParaRPr dirty="0"/>
          </a:p>
        </p:txBody>
      </p:sp>
    </p:spTree>
    <p:extLst>
      <p:ext uri="{BB962C8B-B14F-4D97-AF65-F5344CB8AC3E}">
        <p14:creationId xmlns:p14="http://schemas.microsoft.com/office/powerpoint/2010/main" val="105381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smtClean="0">
                <a:solidFill>
                  <a:schemeClr val="tx1"/>
                </a:solidFill>
                <a:effectLst/>
                <a:latin typeface="+mn-lt"/>
                <a:ea typeface="+mn-ea"/>
                <a:cs typeface="+mn-cs"/>
              </a:rPr>
              <a:t>The IT system is a collection of state machines, written in Python, that make decisions on how many instances to keep running, whom receives those instances and the notification to each of the customers</a:t>
            </a:r>
            <a:r>
              <a:rPr lang="en-GB" sz="1100" kern="1200" baseline="0" dirty="0" smtClean="0">
                <a:solidFill>
                  <a:schemeClr val="tx1"/>
                </a:solidFill>
                <a:effectLst/>
                <a:latin typeface="+mn-lt"/>
                <a:ea typeface="+mn-ea"/>
                <a:cs typeface="+mn-cs"/>
              </a:rPr>
              <a:t> that requested them. Any relevant data is stored in a database for further analysis.</a:t>
            </a:r>
            <a:endParaRPr lang="en-GB" sz="1100" kern="1200" dirty="0" smtClean="0">
              <a:solidFill>
                <a:schemeClr val="tx1"/>
              </a:solidFill>
              <a:effectLst/>
              <a:latin typeface="+mn-lt"/>
              <a:ea typeface="+mn-ea"/>
              <a:cs typeface="+mn-cs"/>
            </a:endParaRPr>
          </a:p>
          <a:p>
            <a:pPr lvl="0">
              <a:spcBef>
                <a:spcPts val="0"/>
              </a:spcBef>
              <a:buNone/>
            </a:pPr>
            <a:endParaRPr dirty="0"/>
          </a:p>
        </p:txBody>
      </p:sp>
    </p:spTree>
    <p:extLst>
      <p:ext uri="{BB962C8B-B14F-4D97-AF65-F5344CB8AC3E}">
        <p14:creationId xmlns:p14="http://schemas.microsoft.com/office/powerpoint/2010/main" val="1105664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A0F494-EFFC-714D-95E2-36DED537C53B}" type="datetimeFigureOut">
              <a:rPr lang="en-US" smtClean="0"/>
              <a:t>4/21/17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A0F494-EFFC-714D-95E2-36DED537C53B}" type="datetimeFigureOut">
              <a:rPr lang="en-US" smtClean="0"/>
              <a:t>4/21/17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A0F494-EFFC-714D-95E2-36DED537C53B}" type="datetimeFigureOut">
              <a:rPr lang="en-US" smtClean="0"/>
              <a:t>4/21/17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01105804"/>
      </p:ext>
    </p:extLst>
  </p:cSld>
  <p:clrMapOvr>
    <a:masterClrMapping/>
  </p:clrMapOvr>
  <mc:AlternateContent xmlns:mc="http://schemas.openxmlformats.org/markup-compatibility/2006" xmlns:p14="http://schemas.microsoft.com/office/powerpoint/2010/main">
    <mc:Choice Requires="p14">
      <p:transition spd="slow" p14:dur="5000" advClick="0" advTm="15000"/>
    </mc:Choice>
    <mc:Fallback xmlns="">
      <p:transition spd="slow" advClick="0" advTm="15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993471097"/>
      </p:ext>
    </p:extLst>
  </p:cSld>
  <p:clrMapOvr>
    <a:masterClrMapping/>
  </p:clrMapOvr>
  <mc:AlternateContent xmlns:mc="http://schemas.openxmlformats.org/markup-compatibility/2006" xmlns:p14="http://schemas.microsoft.com/office/powerpoint/2010/main">
    <mc:Choice Requires="p14">
      <p:transition spd="slow" p14:dur="5000" advClick="0" advTm="15000"/>
    </mc:Choice>
    <mc:Fallback xmlns="">
      <p:transitio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A0F494-EFFC-714D-95E2-36DED537C53B}" type="datetimeFigureOut">
              <a:rPr lang="en-US" smtClean="0"/>
              <a:t>4/21/17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A0F494-EFFC-714D-95E2-36DED537C53B}" type="datetimeFigureOut">
              <a:rPr lang="en-US" smtClean="0"/>
              <a:t>4/21/17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A0F494-EFFC-714D-95E2-36DED537C53B}" type="datetimeFigureOut">
              <a:rPr lang="en-US" smtClean="0"/>
              <a:t>4/21/17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A0F494-EFFC-714D-95E2-36DED537C53B}" type="datetimeFigureOut">
              <a:rPr lang="en-US" smtClean="0"/>
              <a:t>4/21/17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A0F494-EFFC-714D-95E2-36DED537C53B}" type="datetimeFigureOut">
              <a:rPr lang="en-US" smtClean="0"/>
              <a:t>4/21/17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A0F494-EFFC-714D-95E2-36DED537C53B}" type="datetimeFigureOut">
              <a:rPr lang="en-US" smtClean="0"/>
              <a:t>4/21/17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A0F494-EFFC-714D-95E2-36DED537C53B}" type="datetimeFigureOut">
              <a:rPr lang="en-US" smtClean="0"/>
              <a:t>4/21/17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A0F494-EFFC-714D-95E2-36DED537C53B}" type="datetimeFigureOut">
              <a:rPr lang="en-US" smtClean="0"/>
              <a:t>4/21/17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6A0F494-EFFC-714D-95E2-36DED537C53B}" type="datetimeFigureOut">
              <a:rPr lang="en-US" smtClean="0"/>
              <a:t>4/21/17</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2714021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2.jp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9.jp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0.jp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1.jp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25.jpg"/><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6.tiff"/><Relationship Id="rId5" Type="http://schemas.openxmlformats.org/officeDocument/2006/relationships/image" Target="../media/image27.jpg"/><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6.tiff"/><Relationship Id="rId5" Type="http://schemas.openxmlformats.org/officeDocument/2006/relationships/image" Target="../media/image28.jpeg"/><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9.tiff"/><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jp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jp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8.jp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jp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jp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Shape 54"/>
          <p:cNvSpPr txBox="1">
            <a:spLocks noGrp="1"/>
          </p:cNvSpPr>
          <p:nvPr>
            <p:ph type="ctrTitle"/>
          </p:nvPr>
        </p:nvSpPr>
        <p:spPr>
          <a:prstGeom prst="rect">
            <a:avLst/>
          </a:prstGeom>
        </p:spPr>
        <p:txBody>
          <a:bodyPr lIns="91425" tIns="91425" rIns="91425" bIns="91425" anchor="b" anchorCtr="0">
            <a:noAutofit/>
          </a:bodyPr>
          <a:lstStyle/>
          <a:p>
            <a:pPr lvl="0">
              <a:spcBef>
                <a:spcPts val="0"/>
              </a:spcBef>
              <a:buNone/>
            </a:pPr>
            <a:r>
              <a:rPr lang="en-GB" dirty="0" smtClean="0">
                <a:solidFill>
                  <a:schemeClr val="bg1"/>
                </a:solidFill>
              </a:rPr>
              <a:t>&lt;</a:t>
            </a:r>
            <a:r>
              <a:rPr lang="en-GB" dirty="0" err="1" smtClean="0">
                <a:solidFill>
                  <a:schemeClr val="bg1"/>
                </a:solidFill>
              </a:rPr>
              <a:t>OnlineTrials</a:t>
            </a:r>
            <a:r>
              <a:rPr lang="en-GB" dirty="0" smtClean="0">
                <a:solidFill>
                  <a:schemeClr val="bg1"/>
                </a:solidFill>
              </a:rPr>
              <a:t>&gt;</a:t>
            </a:r>
            <a:br>
              <a:rPr lang="en-GB" dirty="0" smtClean="0">
                <a:solidFill>
                  <a:schemeClr val="bg1"/>
                </a:solidFill>
              </a:rPr>
            </a:br>
            <a:r>
              <a:rPr lang="en-GB" dirty="0" smtClean="0">
                <a:solidFill>
                  <a:schemeClr val="bg1"/>
                </a:solidFill>
              </a:rPr>
              <a:t>Managed the DevOps Way</a:t>
            </a:r>
            <a:endParaRPr lang="en" dirty="0">
              <a:solidFill>
                <a:schemeClr val="bg1"/>
              </a:solidFill>
            </a:endParaRPr>
          </a:p>
        </p:txBody>
      </p:sp>
      <p:sp>
        <p:nvSpPr>
          <p:cNvPr id="55" name="Shape 55"/>
          <p:cNvSpPr txBox="1">
            <a:spLocks noGrp="1"/>
          </p:cNvSpPr>
          <p:nvPr>
            <p:ph type="subTitle" idx="1"/>
          </p:nvPr>
        </p:nvSpPr>
        <p:spPr>
          <a:xfrm>
            <a:off x="311700" y="2834125"/>
            <a:ext cx="8520600" cy="1319100"/>
          </a:xfrm>
          <a:prstGeom prst="rect">
            <a:avLst/>
          </a:prstGeom>
        </p:spPr>
        <p:txBody>
          <a:bodyPr lIns="91425" tIns="91425" rIns="91425" bIns="91425" anchor="t" anchorCtr="0">
            <a:noAutofit/>
          </a:bodyPr>
          <a:lstStyle/>
          <a:p>
            <a:pPr lvl="0">
              <a:spcBef>
                <a:spcPts val="0"/>
              </a:spcBef>
              <a:buNone/>
            </a:pPr>
            <a:r>
              <a:rPr lang="en-GB" dirty="0" smtClean="0">
                <a:solidFill>
                  <a:schemeClr val="bg1"/>
                </a:solidFill>
              </a:rPr>
              <a:t>Martin Whittington</a:t>
            </a:r>
          </a:p>
          <a:p>
            <a:pPr lvl="0">
              <a:spcBef>
                <a:spcPts val="0"/>
              </a:spcBef>
              <a:buNone/>
            </a:pPr>
            <a:r>
              <a:rPr lang="en-GB" dirty="0" smtClean="0">
                <a:solidFill>
                  <a:schemeClr val="bg1"/>
                </a:solidFill>
              </a:rPr>
              <a:t>Senior DevOps Engineer, Alfresco</a:t>
            </a:r>
            <a:endParaRPr lang="en"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0"/>
            <a:ext cx="8971734" cy="5143500"/>
          </a:xfrm>
          <a:prstGeom prst="rect">
            <a:avLst/>
          </a:prstGeom>
        </p:spPr>
      </p:pic>
    </p:spTree>
    <p:extLst>
      <p:ext uri="{BB962C8B-B14F-4D97-AF65-F5344CB8AC3E}">
        <p14:creationId xmlns:p14="http://schemas.microsoft.com/office/powerpoint/2010/main" val="733573441"/>
      </p:ext>
    </p:extLst>
  </p:cSld>
  <p:clrMapOvr>
    <a:masterClrMapping/>
  </p:clrMapOvr>
  <mc:AlternateContent xmlns:mc="http://schemas.openxmlformats.org/markup-compatibility/2006" xmlns:p14="http://schemas.microsoft.com/office/powerpoint/2010/main">
    <mc:Choice Requires="p14">
      <p:transition spd="slow" p14:dur="5000" advClick="0" advTm="15000"/>
    </mc:Choice>
    <mc:Fallback xmlns="">
      <p:transition spd="slow" advClick="0" advTm="1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867691140"/>
      </p:ext>
    </p:extLst>
  </p:cSld>
  <p:clrMapOvr>
    <a:masterClrMapping/>
  </p:clrMapOvr>
  <mc:AlternateContent xmlns:mc="http://schemas.openxmlformats.org/markup-compatibility/2006" xmlns:p14="http://schemas.microsoft.com/office/powerpoint/2010/main">
    <mc:Choice Requires="p14">
      <p:transition spd="slow" p14:dur="5000" advClick="0" advTm="15000"/>
    </mc:Choice>
    <mc:Fallback xmlns="">
      <p:transition spd="slow" advClick="0" advTm="1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8051" y="2084897"/>
            <a:ext cx="3431097" cy="343109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4010" y="2341810"/>
            <a:ext cx="2800800" cy="28008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5327" y="-183997"/>
            <a:ext cx="2800800" cy="28008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341810"/>
            <a:ext cx="2801690" cy="2801690"/>
          </a:xfrm>
          <a:prstGeom prst="rect">
            <a:avLst/>
          </a:prstGeom>
        </p:spPr>
      </p:pic>
      <p:pic>
        <p:nvPicPr>
          <p:cNvPr id="9" name="Picture 8"/>
          <p:cNvPicPr>
            <a:picLocks/>
          </p:cNvPicPr>
          <p:nvPr/>
        </p:nvPicPr>
        <p:blipFill>
          <a:blip r:embed="rId8">
            <a:extLst>
              <a:ext uri="{28A0092B-C50C-407E-A947-70E740481C1C}">
                <a14:useLocalDpi xmlns:a14="http://schemas.microsoft.com/office/drawing/2010/main" val="0"/>
              </a:ext>
            </a:extLst>
          </a:blip>
          <a:stretch>
            <a:fillRect/>
          </a:stretch>
        </p:blipFill>
        <p:spPr>
          <a:xfrm>
            <a:off x="28154" y="0"/>
            <a:ext cx="2800800" cy="2432807"/>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52925" y="51457"/>
            <a:ext cx="2381350" cy="2381350"/>
          </a:xfrm>
          <a:prstGeom prst="rect">
            <a:avLst/>
          </a:prstGeom>
        </p:spPr>
      </p:pic>
    </p:spTree>
    <p:extLst>
      <p:ext uri="{BB962C8B-B14F-4D97-AF65-F5344CB8AC3E}">
        <p14:creationId xmlns:p14="http://schemas.microsoft.com/office/powerpoint/2010/main" val="1052672093"/>
      </p:ext>
    </p:extLst>
  </p:cSld>
  <p:clrMapOvr>
    <a:masterClrMapping/>
  </p:clrMapOvr>
  <mc:AlternateContent xmlns:mc="http://schemas.openxmlformats.org/markup-compatibility/2006" xmlns:p14="http://schemas.microsoft.com/office/powerpoint/2010/main">
    <mc:Choice Requires="p14">
      <p:transition spd="slow" p14:dur="5000" advClick="0" advTm="15000"/>
    </mc:Choice>
    <mc:Fallback xmlns="">
      <p:transition spd="slow" advClick="0" advTm="1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41400"/>
            <a:ext cx="9144000" cy="3050771"/>
          </a:xfrm>
          <a:prstGeom prst="rect">
            <a:avLst/>
          </a:prstGeom>
        </p:spPr>
      </p:pic>
    </p:spTree>
    <p:extLst>
      <p:ext uri="{BB962C8B-B14F-4D97-AF65-F5344CB8AC3E}">
        <p14:creationId xmlns:p14="http://schemas.microsoft.com/office/powerpoint/2010/main" val="1617607931"/>
      </p:ext>
    </p:extLst>
  </p:cSld>
  <p:clrMapOvr>
    <a:masterClrMapping/>
  </p:clrMapOvr>
  <mc:AlternateContent xmlns:mc="http://schemas.openxmlformats.org/markup-compatibility/2006" xmlns:p14="http://schemas.microsoft.com/office/powerpoint/2010/main">
    <mc:Choice Requires="p14">
      <p:transition spd="slow" p14:dur="5000" advClick="0" advTm="15000"/>
    </mc:Choice>
    <mc:Fallback xmlns="">
      <p:transition spd="slow" advClick="0" advTm="1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1800"/>
            <a:ext cx="9144000" cy="4263992"/>
          </a:xfrm>
          <a:prstGeom prst="rect">
            <a:avLst/>
          </a:prstGeom>
        </p:spPr>
      </p:pic>
    </p:spTree>
    <p:extLst>
      <p:ext uri="{BB962C8B-B14F-4D97-AF65-F5344CB8AC3E}">
        <p14:creationId xmlns:p14="http://schemas.microsoft.com/office/powerpoint/2010/main" val="701332676"/>
      </p:ext>
    </p:extLst>
  </p:cSld>
  <p:clrMapOvr>
    <a:masterClrMapping/>
  </p:clrMapOvr>
  <mc:AlternateContent xmlns:mc="http://schemas.openxmlformats.org/markup-compatibility/2006" xmlns:p14="http://schemas.microsoft.com/office/powerpoint/2010/main">
    <mc:Choice Requires="p14">
      <p:transition spd="slow" p14:dur="5000" advClick="0" advTm="15000"/>
    </mc:Choice>
    <mc:Fallback xmlns="">
      <p:transition spd="slow" advClick="0" advTm="1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spTree>
    <p:extLst>
      <p:ext uri="{BB962C8B-B14F-4D97-AF65-F5344CB8AC3E}">
        <p14:creationId xmlns:p14="http://schemas.microsoft.com/office/powerpoint/2010/main" val="2047771368"/>
      </p:ext>
    </p:extLst>
  </p:cSld>
  <p:clrMapOvr>
    <a:masterClrMapping/>
  </p:clrMapOvr>
  <mc:AlternateContent xmlns:mc="http://schemas.openxmlformats.org/markup-compatibility/2006" xmlns:p14="http://schemas.microsoft.com/office/powerpoint/2010/main">
    <mc:Choice Requires="p14">
      <p:transition spd="slow" p14:dur="5000" advClick="0" advTm="15000"/>
    </mc:Choice>
    <mc:Fallback xmlns="">
      <p:transition spd="slow" advClick="0" advTm="1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14400"/>
            <a:ext cx="9144000" cy="3304452"/>
          </a:xfrm>
          <a:prstGeom prst="rect">
            <a:avLst/>
          </a:prstGeom>
        </p:spPr>
      </p:pic>
    </p:spTree>
    <p:extLst>
      <p:ext uri="{BB962C8B-B14F-4D97-AF65-F5344CB8AC3E}">
        <p14:creationId xmlns:p14="http://schemas.microsoft.com/office/powerpoint/2010/main" val="793765180"/>
      </p:ext>
    </p:extLst>
  </p:cSld>
  <p:clrMapOvr>
    <a:masterClrMapping/>
  </p:clrMapOvr>
  <mc:AlternateContent xmlns:mc="http://schemas.openxmlformats.org/markup-compatibility/2006" xmlns:p14="http://schemas.microsoft.com/office/powerpoint/2010/main">
    <mc:Choice Requires="p14">
      <p:transition spd="slow" p14:dur="5000" advClick="0" advTm="15000"/>
    </mc:Choice>
    <mc:Fallback xmlns="">
      <p:transition spd="slow" advClick="0" advTm="1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76656768"/>
      </p:ext>
    </p:extLst>
  </p:cSld>
  <p:clrMapOvr>
    <a:masterClrMapping/>
  </p:clrMapOvr>
  <mc:AlternateContent xmlns:mc="http://schemas.openxmlformats.org/markup-compatibility/2006" xmlns:p14="http://schemas.microsoft.com/office/powerpoint/2010/main">
    <mc:Choice Requires="p14">
      <p:transition spd="slow" p14:dur="5000" advClick="0" advTm="15000"/>
    </mc:Choice>
    <mc:Fallback xmlns="">
      <p:transition spd="slow" advClick="0" advTm="15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23650352"/>
      </p:ext>
    </p:extLst>
  </p:cSld>
  <p:clrMapOvr>
    <a:masterClrMapping/>
  </p:clrMapOvr>
  <mc:AlternateContent xmlns:mc="http://schemas.openxmlformats.org/markup-compatibility/2006" xmlns:p14="http://schemas.microsoft.com/office/powerpoint/2010/main">
    <mc:Choice Requires="p14">
      <p:transition spd="slow" p14:dur="5000" advClick="0" advTm="15000"/>
    </mc:Choice>
    <mc:Fallback xmlns="">
      <p:transition spd="slow" advClick="0" advTm="1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0760"/>
            <a:ext cx="4440592" cy="249106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860" y="1008777"/>
            <a:ext cx="3810000" cy="2857500"/>
          </a:xfrm>
          <a:prstGeom prst="rect">
            <a:avLst/>
          </a:prstGeom>
        </p:spPr>
      </p:pic>
    </p:spTree>
    <p:extLst>
      <p:ext uri="{BB962C8B-B14F-4D97-AF65-F5344CB8AC3E}">
        <p14:creationId xmlns:p14="http://schemas.microsoft.com/office/powerpoint/2010/main" val="2036609441"/>
      </p:ext>
    </p:extLst>
  </p:cSld>
  <p:clrMapOvr>
    <a:masterClrMapping/>
  </p:clrMapOvr>
  <mc:AlternateContent xmlns:mc="http://schemas.openxmlformats.org/markup-compatibility/2006" xmlns:p14="http://schemas.microsoft.com/office/powerpoint/2010/main">
    <mc:Choice Requires="p14">
      <p:transition spd="slow" p14:dur="5000" advClick="0" advTm="15000"/>
    </mc:Choice>
    <mc:Fallback xmlns="">
      <p:transition spd="slow" advClick="0" advTm="1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5000" advClick="0" advTm="15000"/>
    </mc:Choice>
    <mc:Fallback xmlns="">
      <p:transition spd="slow" advClick="0" advTm="15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13146" y="4686669"/>
            <a:ext cx="437903" cy="43790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700" y="292100"/>
            <a:ext cx="8102600" cy="4559300"/>
          </a:xfrm>
          <a:prstGeom prst="rect">
            <a:avLst/>
          </a:prstGeom>
        </p:spPr>
      </p:pic>
    </p:spTree>
    <p:extLst>
      <p:ext uri="{BB962C8B-B14F-4D97-AF65-F5344CB8AC3E}">
        <p14:creationId xmlns:p14="http://schemas.microsoft.com/office/powerpoint/2010/main" val="387900462"/>
      </p:ext>
    </p:extLst>
  </p:cSld>
  <p:clrMapOvr>
    <a:masterClrMapping/>
  </p:clrMapOvr>
  <mc:AlternateContent xmlns:mc="http://schemas.openxmlformats.org/markup-compatibility/2006" xmlns:p14="http://schemas.microsoft.com/office/powerpoint/2010/main">
    <mc:Choice Requires="p14">
      <p:transition spd="slow" p14:dur="5000" advClick="0" advTm="15000"/>
    </mc:Choice>
    <mc:Fallback xmlns="">
      <p:transition spd="slow" advClick="0" advTm="1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4" name="Imagen 3"/>
          <p:cNvPicPr>
            <a:picLocks noChangeAspect="1"/>
          </p:cNvPicPr>
          <p:nvPr/>
        </p:nvPicPr>
        <p:blipFill>
          <a:blip r:embed="rId4"/>
          <a:stretch>
            <a:fillRect/>
          </a:stretch>
        </p:blipFill>
        <p:spPr>
          <a:xfrm>
            <a:off x="13146" y="4686669"/>
            <a:ext cx="437903" cy="43790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9700" y="12700"/>
            <a:ext cx="3784600" cy="5118100"/>
          </a:xfrm>
          <a:prstGeom prst="rect">
            <a:avLst/>
          </a:prstGeom>
        </p:spPr>
      </p:pic>
    </p:spTree>
    <p:extLst>
      <p:ext uri="{BB962C8B-B14F-4D97-AF65-F5344CB8AC3E}">
        <p14:creationId xmlns:p14="http://schemas.microsoft.com/office/powerpoint/2010/main" val="1699072542"/>
      </p:ext>
    </p:extLst>
  </p:cSld>
  <p:clrMapOvr>
    <a:masterClrMapping/>
  </p:clrMapOvr>
  <mc:AlternateContent xmlns:mc="http://schemas.openxmlformats.org/markup-compatibility/2006" xmlns:p14="http://schemas.microsoft.com/office/powerpoint/2010/main">
    <mc:Choice Requires="p14">
      <p:transition spd="slow" p14:dur="5000" advClick="0" advTm="15000"/>
    </mc:Choice>
    <mc:Fallback xmlns="">
      <p:transition spd="slow" advClick="0" advTm="1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sp>
        <p:nvSpPr>
          <p:cNvPr id="86" name="Shape 86"/>
          <p:cNvSpPr txBox="1">
            <a:spLocks noGrp="1"/>
          </p:cNvSpPr>
          <p:nvPr>
            <p:ph type="ctrTitle"/>
          </p:nvPr>
        </p:nvSpPr>
        <p:spPr>
          <a:prstGeom prst="rect">
            <a:avLst/>
          </a:prstGeom>
        </p:spPr>
        <p:txBody>
          <a:bodyPr lIns="91425" tIns="91425" rIns="91425" bIns="91425" anchor="b" anchorCtr="0">
            <a:noAutofit/>
          </a:bodyPr>
          <a:lstStyle/>
          <a:p>
            <a:pPr lvl="0" rtl="0">
              <a:spcBef>
                <a:spcPts val="0"/>
              </a:spcBef>
              <a:buNone/>
            </a:pPr>
            <a:r>
              <a:rPr lang="en-GB" sz="3600" dirty="0" smtClean="0">
                <a:solidFill>
                  <a:schemeClr val="bg1"/>
                </a:solidFill>
              </a:rPr>
              <a:t>Twitter: @</a:t>
            </a:r>
            <a:r>
              <a:rPr lang="en-GB" sz="3600" dirty="0" err="1" smtClean="0">
                <a:solidFill>
                  <a:schemeClr val="bg1"/>
                </a:solidFill>
              </a:rPr>
              <a:t>Python_Primer</a:t>
            </a:r>
            <a:r>
              <a:rPr lang="en-GB" sz="3600" dirty="0" smtClean="0">
                <a:solidFill>
                  <a:schemeClr val="bg1"/>
                </a:solidFill>
              </a:rPr>
              <a:t/>
            </a:r>
            <a:br>
              <a:rPr lang="en-GB" sz="3600" dirty="0" smtClean="0">
                <a:solidFill>
                  <a:schemeClr val="bg1"/>
                </a:solidFill>
              </a:rPr>
            </a:br>
            <a:r>
              <a:rPr lang="en-GB" sz="3600" dirty="0" smtClean="0">
                <a:solidFill>
                  <a:schemeClr val="bg1"/>
                </a:solidFill>
              </a:rPr>
              <a:t>Skype: martin.whittington1</a:t>
            </a:r>
            <a:br>
              <a:rPr lang="en-GB" sz="3600" dirty="0" smtClean="0">
                <a:solidFill>
                  <a:schemeClr val="bg1"/>
                </a:solidFill>
              </a:rPr>
            </a:br>
            <a:r>
              <a:rPr lang="en-GB" sz="3600" dirty="0" err="1" smtClean="0">
                <a:solidFill>
                  <a:schemeClr val="bg1"/>
                </a:solidFill>
              </a:rPr>
              <a:t>Github</a:t>
            </a:r>
            <a:r>
              <a:rPr lang="en-GB" sz="3600" dirty="0" smtClean="0">
                <a:solidFill>
                  <a:schemeClr val="bg1"/>
                </a:solidFill>
              </a:rPr>
              <a:t>: </a:t>
            </a:r>
            <a:r>
              <a:rPr lang="en-GB" sz="3600" dirty="0" err="1" smtClean="0">
                <a:solidFill>
                  <a:schemeClr val="bg1"/>
                </a:solidFill>
              </a:rPr>
              <a:t>github.com</a:t>
            </a:r>
            <a:r>
              <a:rPr lang="en-GB" sz="3600" dirty="0" smtClean="0">
                <a:solidFill>
                  <a:schemeClr val="bg1"/>
                </a:solidFill>
              </a:rPr>
              <a:t>/</a:t>
            </a:r>
            <a:r>
              <a:rPr lang="en-GB" sz="3600" dirty="0" err="1" smtClean="0">
                <a:solidFill>
                  <a:schemeClr val="bg1"/>
                </a:solidFill>
              </a:rPr>
              <a:t>SubatomicHero</a:t>
            </a:r>
            <a:r>
              <a:rPr lang="en-GB" sz="3600" dirty="0" smtClean="0">
                <a:solidFill>
                  <a:schemeClr val="bg1"/>
                </a:solidFill>
              </a:rPr>
              <a:t/>
            </a:r>
            <a:br>
              <a:rPr lang="en-GB" sz="3600" dirty="0" smtClean="0">
                <a:solidFill>
                  <a:schemeClr val="bg1"/>
                </a:solidFill>
              </a:rPr>
            </a:br>
            <a:endParaRPr lang="en" sz="3600" dirty="0">
              <a:solidFill>
                <a:schemeClr val="bg1"/>
              </a:solidFill>
            </a:endParaRPr>
          </a:p>
        </p:txBody>
      </p:sp>
      <p:sp>
        <p:nvSpPr>
          <p:cNvPr id="87" name="Shape 87"/>
          <p:cNvSpPr txBox="1">
            <a:spLocks noGrp="1"/>
          </p:cNvSpPr>
          <p:nvPr>
            <p:ph type="subTitle" idx="1"/>
          </p:nvPr>
        </p:nvSpPr>
        <p:spPr>
          <a:xfrm>
            <a:off x="311700" y="2834125"/>
            <a:ext cx="8520600" cy="1319100"/>
          </a:xfrm>
          <a:prstGeom prst="rect">
            <a:avLst/>
          </a:prstGeom>
        </p:spPr>
        <p:txBody>
          <a:bodyPr lIns="91425" tIns="91425" rIns="91425" bIns="91425" anchor="t" anchorCtr="0">
            <a:noAutofit/>
          </a:bodyPr>
          <a:lstStyle/>
          <a:p>
            <a:pPr lvl="0" rtl="0">
              <a:spcBef>
                <a:spcPts val="0"/>
              </a:spcBef>
              <a:buNone/>
            </a:pPr>
            <a:r>
              <a:rPr lang="en" dirty="0" err="1">
                <a:solidFill>
                  <a:schemeClr val="bg1"/>
                </a:solidFill>
              </a:rPr>
              <a:t>presentations@orderofthebee.org</a:t>
            </a:r>
            <a:endParaRPr lang="en" dirty="0">
              <a:solidFill>
                <a:schemeClr val="bg1"/>
              </a:solidFill>
            </a:endParaRPr>
          </a:p>
        </p:txBody>
      </p:sp>
      <p:pic>
        <p:nvPicPr>
          <p:cNvPr id="2" name="Imagen 1"/>
          <p:cNvPicPr>
            <a:picLocks noChangeAspect="1"/>
          </p:cNvPicPr>
          <p:nvPr/>
        </p:nvPicPr>
        <p:blipFill>
          <a:blip r:embed="rId4"/>
          <a:stretch>
            <a:fillRect/>
          </a:stretch>
        </p:blipFill>
        <p:spPr>
          <a:xfrm>
            <a:off x="0" y="4402777"/>
            <a:ext cx="740723" cy="7407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157301"/>
      </p:ext>
    </p:extLst>
  </p:cSld>
  <p:clrMapOvr>
    <a:masterClrMapping/>
  </p:clrMapOvr>
  <mc:AlternateContent xmlns:mc="http://schemas.openxmlformats.org/markup-compatibility/2006" xmlns:p14="http://schemas.microsoft.com/office/powerpoint/2010/main">
    <mc:Choice Requires="p14">
      <p:transition spd="slow" p14:dur="5000" advClick="0" advTm="15000"/>
    </mc:Choice>
    <mc:Fallback xmlns="">
      <p:transition spd="slow" advClick="0" advTm="1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37" y="-58723"/>
            <a:ext cx="9243360" cy="52687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57254808"/>
      </p:ext>
    </p:extLst>
  </p:cSld>
  <p:clrMapOvr>
    <a:masterClrMapping/>
  </p:clrMapOvr>
  <mc:AlternateContent xmlns:mc="http://schemas.openxmlformats.org/markup-compatibility/2006" xmlns:p14="http://schemas.microsoft.com/office/powerpoint/2010/main">
    <mc:Choice Requires="p14">
      <p:transition spd="slow" p14:dur="5000" advClick="0" advTm="15000"/>
    </mc:Choice>
    <mc:Fallback xmlns="">
      <p:transition spd="slow" advClick="0" advTm="1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74074083"/>
      </p:ext>
    </p:extLst>
  </p:cSld>
  <p:clrMapOvr>
    <a:masterClrMapping/>
  </p:clrMapOvr>
  <mc:AlternateContent xmlns:mc="http://schemas.openxmlformats.org/markup-compatibility/2006" xmlns:p14="http://schemas.microsoft.com/office/powerpoint/2010/main">
    <mc:Choice Requires="p14">
      <p:transition spd="slow" p14:dur="5000" advClick="0" advTm="15000"/>
    </mc:Choice>
    <mc:Fallback xmlns="">
      <p:transition spd="slow" advClick="0" advTm="1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000" y="165100"/>
            <a:ext cx="6350000" cy="4800600"/>
          </a:xfrm>
          <a:prstGeom prst="rect">
            <a:avLst/>
          </a:prstGeom>
        </p:spPr>
      </p:pic>
    </p:spTree>
    <p:extLst>
      <p:ext uri="{BB962C8B-B14F-4D97-AF65-F5344CB8AC3E}">
        <p14:creationId xmlns:p14="http://schemas.microsoft.com/office/powerpoint/2010/main" val="1428477261"/>
      </p:ext>
    </p:extLst>
  </p:cSld>
  <p:clrMapOvr>
    <a:masterClrMapping/>
  </p:clrMapOvr>
  <mc:AlternateContent xmlns:mc="http://schemas.openxmlformats.org/markup-compatibility/2006" xmlns:p14="http://schemas.microsoft.com/office/powerpoint/2010/main">
    <mc:Choice Requires="p14">
      <p:transition spd="slow" p14:dur="5000" advClick="0" advTm="15000"/>
    </mc:Choice>
    <mc:Fallback xmlns="">
      <p:transition spd="slow" advClick="0" advTm="1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900" y="0"/>
            <a:ext cx="8166100" cy="5143500"/>
          </a:xfrm>
          <a:prstGeom prst="rect">
            <a:avLst/>
          </a:prstGeom>
        </p:spPr>
      </p:pic>
    </p:spTree>
    <p:extLst>
      <p:ext uri="{BB962C8B-B14F-4D97-AF65-F5344CB8AC3E}">
        <p14:creationId xmlns:p14="http://schemas.microsoft.com/office/powerpoint/2010/main" val="697391856"/>
      </p:ext>
    </p:extLst>
  </p:cSld>
  <p:clrMapOvr>
    <a:masterClrMapping/>
  </p:clrMapOvr>
  <mc:AlternateContent xmlns:mc="http://schemas.openxmlformats.org/markup-compatibility/2006" xmlns:p14="http://schemas.microsoft.com/office/powerpoint/2010/main">
    <mc:Choice Requires="p14">
      <p:transition spd="slow" p14:dur="5000" advClick="0" advTm="15000"/>
    </mc:Choice>
    <mc:Fallback xmlns="">
      <p:transition spd="slow" advClick="0" advTm="1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 y="0"/>
            <a:ext cx="7715250" cy="5143500"/>
          </a:xfrm>
          <a:prstGeom prst="rect">
            <a:avLst/>
          </a:prstGeom>
        </p:spPr>
      </p:pic>
    </p:spTree>
    <p:extLst>
      <p:ext uri="{BB962C8B-B14F-4D97-AF65-F5344CB8AC3E}">
        <p14:creationId xmlns:p14="http://schemas.microsoft.com/office/powerpoint/2010/main" val="445167990"/>
      </p:ext>
    </p:extLst>
  </p:cSld>
  <p:clrMapOvr>
    <a:masterClrMapping/>
  </p:clrMapOvr>
  <mc:AlternateContent xmlns:mc="http://schemas.openxmlformats.org/markup-compatibility/2006" xmlns:p14="http://schemas.microsoft.com/office/powerpoint/2010/main">
    <mc:Choice Requires="p14">
      <p:transition spd="slow" p14:dur="5000" advClick="0" advTm="15000"/>
    </mc:Choice>
    <mc:Fallback xmlns="">
      <p:transition spd="slow" advClick="0" advTm="1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25084946"/>
      </p:ext>
    </p:extLst>
  </p:cSld>
  <p:clrMapOvr>
    <a:masterClrMapping/>
  </p:clrMapOvr>
  <mc:AlternateContent xmlns:mc="http://schemas.openxmlformats.org/markup-compatibility/2006" xmlns:p14="http://schemas.microsoft.com/office/powerpoint/2010/main">
    <mc:Choice Requires="p14">
      <p:transition spd="slow" p14:dur="5000" advClick="0" advTm="15000"/>
    </mc:Choice>
    <mc:Fallback xmlns="">
      <p:transition spd="slow" advClick="0" advTm="15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409</TotalTime>
  <Words>1015</Words>
  <Application>Microsoft Macintosh PowerPoint</Application>
  <PresentationFormat>On-screen Show (16:9)</PresentationFormat>
  <Paragraphs>26</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Calibri Light</vt:lpstr>
      <vt:lpstr>Mangal</vt:lpstr>
      <vt:lpstr>Arial</vt:lpstr>
      <vt:lpstr>Office Theme</vt:lpstr>
      <vt:lpstr>&lt;OnlineTrials&gt; Managed the DevOps 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Twitter: @Python_Primer Skype: martin.whittington1 Github: github.com/SubatomicHero </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cp:lastModifiedBy>Martin Whittington</cp:lastModifiedBy>
  <cp:revision>115</cp:revision>
  <dcterms:modified xsi:type="dcterms:W3CDTF">2017-04-21T09:49:55Z</dcterms:modified>
</cp:coreProperties>
</file>